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4" r:id="rId3"/>
    <p:sldId id="259" r:id="rId4"/>
    <p:sldId id="261" r:id="rId5"/>
    <p:sldId id="257" r:id="rId6"/>
    <p:sldId id="258" r:id="rId7"/>
    <p:sldId id="260" r:id="rId8"/>
    <p:sldId id="262" r:id="rId9"/>
    <p:sldId id="267" r:id="rId10"/>
    <p:sldId id="263" r:id="rId11"/>
    <p:sldId id="268" r:id="rId12"/>
    <p:sldId id="269" r:id="rId13"/>
    <p:sldId id="270" r:id="rId14"/>
    <p:sldId id="271" r:id="rId15"/>
    <p:sldId id="272" r:id="rId16"/>
    <p:sldId id="273" r:id="rId17"/>
    <p:sldId id="265" r:id="rId1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A3"/>
    <a:srgbClr val="FAF4E0"/>
    <a:srgbClr val="FFFFFF"/>
    <a:srgbClr val="E9ECEF"/>
    <a:srgbClr val="F8F8F8"/>
    <a:srgbClr val="F2F2F2"/>
    <a:srgbClr val="E6E6E7"/>
    <a:srgbClr val="DAD7D6"/>
    <a:srgbClr val="F8F9FA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D071F0-2B40-1E05-47A7-0001AB8249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6DC31F-97E0-E586-05E2-551B9396A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AEC0D2-9C76-3595-6C70-8FA500F6A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B0E6-4C6B-4A3D-B2A8-D693F629E6AB}" type="datetimeFigureOut">
              <a:rPr lang="es-CO" smtClean="0"/>
              <a:t>21/03/2023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2A707D-1D16-50F4-9DF2-68793CF24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AD3C5B-94D1-89DB-752C-FDB492118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2C58-BCB3-415E-89B6-53798A2076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809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D92AC9-467C-A339-23D0-C0EF9686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E5B85D-6AA5-F11B-0E85-B975E946F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23D9FB-A518-13E5-3D29-3CD202E9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B0E6-4C6B-4A3D-B2A8-D693F629E6AB}" type="datetimeFigureOut">
              <a:rPr lang="es-CO" smtClean="0"/>
              <a:t>21/03/2023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18022C-A068-0553-4D8F-CE01E280F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4EF5F7-58E5-0628-84C7-95B97895E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2C58-BCB3-415E-89B6-53798A2076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775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E4DF63-B5AD-37D1-4C67-1728EE7EA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609A426-446D-FECB-1B4A-1EE9268C9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CB4602-235C-868B-B4C0-2BD24F3C3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B0E6-4C6B-4A3D-B2A8-D693F629E6AB}" type="datetimeFigureOut">
              <a:rPr lang="es-CO" smtClean="0"/>
              <a:t>21/03/2023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AC592B-1D73-278A-BB62-E71880371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94CBC-EBDC-EE81-748F-BC5567F1E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2C58-BCB3-415E-89B6-53798A2076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44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3367B-1864-917C-D800-6EB7630DF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BC81C-C2D7-60A3-2B6A-9A9DD61C7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B0D5E9-180D-C8EF-285B-EE4DEE8E5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B0E6-4C6B-4A3D-B2A8-D693F629E6AB}" type="datetimeFigureOut">
              <a:rPr lang="es-CO" smtClean="0"/>
              <a:t>21/03/2023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7BF88F-F42A-E0D1-9420-C51009363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70D2C6-7C3F-BD48-7FFB-A21068EBA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2C58-BCB3-415E-89B6-53798A2076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296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DB3D0-E7C6-6970-7D52-3F82D73B4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E99A94-D30A-1BBF-FD75-B7174FB0B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CB1210-AB5B-A65A-F019-1D1C40884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B0E6-4C6B-4A3D-B2A8-D693F629E6AB}" type="datetimeFigureOut">
              <a:rPr lang="es-CO" smtClean="0"/>
              <a:t>21/03/2023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7FB14A-A897-3573-D852-651FF7A7A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79D46-1240-49E6-96FD-F60D02077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2C58-BCB3-415E-89B6-53798A2076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81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9F5E6B-0D57-8F59-5257-505C7DE03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8916A8-C659-1744-3460-DC47DF55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D65E34D-2398-287F-170D-828E77DB8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B52432-29A1-5D48-BE2C-1209AEE9D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B0E6-4C6B-4A3D-B2A8-D693F629E6AB}" type="datetimeFigureOut">
              <a:rPr lang="es-CO" smtClean="0"/>
              <a:t>21/03/2023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779F8A-B90E-6F6C-3D6D-F25876D30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BF0931-EB4D-7409-2003-C95699DED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2C58-BCB3-415E-89B6-53798A2076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416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8A310-6ED8-844C-FF0A-D78511B33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2916AF-4162-FFE2-502E-3C452BDA9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72101C-EB12-CCA0-A85F-D58A81D66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93A91B3-27AE-D74B-ECB4-65491832DE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9581713-CAA4-E5F1-8288-CABCE518B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6CF4931-C837-C46D-EFD1-14388F13E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B0E6-4C6B-4A3D-B2A8-D693F629E6AB}" type="datetimeFigureOut">
              <a:rPr lang="es-CO" smtClean="0"/>
              <a:t>21/03/2023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6DAE79-BB3C-7E28-C634-1029B7890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B53694-E387-5ACD-BF61-2C4471D00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2C58-BCB3-415E-89B6-53798A2076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105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F895D-ED98-EF9E-012A-C5EE6C801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4D9DBA5-741F-1789-B40D-B107A3A99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B0E6-4C6B-4A3D-B2A8-D693F629E6AB}" type="datetimeFigureOut">
              <a:rPr lang="es-CO" smtClean="0"/>
              <a:t>21/03/2023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76C029C-B591-2E7F-4F62-E33A4F32B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3AC6197-1B00-454E-F3C3-2B0811673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2C58-BCB3-415E-89B6-53798A2076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953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973DFEB-65DA-40B1-8107-BC491953B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B0E6-4C6B-4A3D-B2A8-D693F629E6AB}" type="datetimeFigureOut">
              <a:rPr lang="es-CO" smtClean="0"/>
              <a:t>21/03/2023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AC6D644-6B22-BF35-A5CD-24A9493E0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F928FAE-124E-4F3C-8310-8FFF83B65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2C58-BCB3-415E-89B6-53798A2076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458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E85F2B-744F-E4A4-9656-3BF35E55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3E50D4-F863-18D4-8DFE-0F8516974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EEC21F9-BDA0-692D-6136-F80B24C52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C0C55F-3D5B-C818-9DAA-AF6A630D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B0E6-4C6B-4A3D-B2A8-D693F629E6AB}" type="datetimeFigureOut">
              <a:rPr lang="es-CO" smtClean="0"/>
              <a:t>21/03/2023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05DA89-C2B6-052C-83D4-28B846DB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AF5042-ACEB-C03E-8605-1E7EBBB1A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2C58-BCB3-415E-89B6-53798A2076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182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C26FB8-36C3-E004-C30B-1EABC95CB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ADDA895-E2C1-0ED1-CEF7-44EF8469E3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2CB551-FF1D-0A2C-74E3-61271FF78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71C09E-1E12-61AB-1F2F-BD9C4743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B0E6-4C6B-4A3D-B2A8-D693F629E6AB}" type="datetimeFigureOut">
              <a:rPr lang="es-CO" smtClean="0"/>
              <a:t>21/03/2023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30A601-759A-0D25-8784-010AD49C2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B1E349-CB29-BA51-0CFE-01D65FD0C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2C58-BCB3-415E-89B6-53798A2076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894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20F4A39-B045-6A47-5CFD-5692D4CA1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B89681-6D31-50F0-4F71-276F297AB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4ECDEC-068F-071A-9B72-571E2E2AA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9B0E6-4C6B-4A3D-B2A8-D693F629E6AB}" type="datetimeFigureOut">
              <a:rPr lang="es-CO" smtClean="0"/>
              <a:t>21/03/2023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B6696E-137E-91A2-561A-650F148B6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BA78DA-3AA5-09AA-2402-9636CCAFB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92C58-BCB3-415E-89B6-53798A2076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860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>
            <a:extLst>
              <a:ext uri="{FF2B5EF4-FFF2-40B4-BE49-F238E27FC236}">
                <a16:creationId xmlns:a16="http://schemas.microsoft.com/office/drawing/2014/main" id="{427F7AF4-72C6-4B71-9E40-53E8BFEF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20013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BF6509B-ABF3-82A5-4BE0-5FC076C2A41C}"/>
              </a:ext>
            </a:extLst>
          </p:cNvPr>
          <p:cNvSpPr/>
          <p:nvPr/>
        </p:nvSpPr>
        <p:spPr>
          <a:xfrm>
            <a:off x="424131" y="245082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400" b="1" i="0" u="none" strike="noStrike" kern="1200" cap="none" spc="0" normalizeH="0" baseline="0" noProof="0" dirty="0">
                <a:ln w="1016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Como </a:t>
            </a:r>
            <a:r>
              <a:rPr lang="es-MX" sz="3400" b="1" dirty="0">
                <a:ln w="10160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 Light" panose="020F0302020204030204"/>
              </a:rPr>
              <a:t>Renovar Matricula Mercantil</a:t>
            </a:r>
            <a:endParaRPr kumimoji="0" lang="es-MX" sz="3400" b="1" i="0" u="none" strike="noStrike" kern="1200" cap="none" spc="0" normalizeH="0" baseline="0" noProof="0" dirty="0">
              <a:ln w="10160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Imagen 3" descr="Texto&#10;&#10;Descripción generada automáticamente con confianza media">
            <a:extLst>
              <a:ext uri="{FF2B5EF4-FFF2-40B4-BE49-F238E27FC236}">
                <a16:creationId xmlns:a16="http://schemas.microsoft.com/office/drawing/2014/main" id="{A2258758-3D7D-AD34-124B-A68515D39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80" y="2246409"/>
            <a:ext cx="9223039" cy="405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DDEE317-7F16-70B2-E5BA-5C23893D1E0E}"/>
              </a:ext>
            </a:extLst>
          </p:cNvPr>
          <p:cNvSpPr txBox="1"/>
          <p:nvPr/>
        </p:nvSpPr>
        <p:spPr>
          <a:xfrm>
            <a:off x="986023" y="914824"/>
            <a:ext cx="4909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Se confirma estar de acuerdo y aceptar el firmado electrónico.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B94B346-6BDA-F0CB-AFE2-492358FB79F9}"/>
              </a:ext>
            </a:extLst>
          </p:cNvPr>
          <p:cNvSpPr txBox="1"/>
          <p:nvPr/>
        </p:nvSpPr>
        <p:spPr>
          <a:xfrm>
            <a:off x="4061296" y="4558181"/>
            <a:ext cx="36690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Se confirma que el tramite se firmó de manera de satisfactoria.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4CC4BE3-0444-3D36-2611-504A81566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31839"/>
            <a:ext cx="4600575" cy="31432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B40683F-2C6F-8FBE-750A-B0B669583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86" y="3611897"/>
            <a:ext cx="3167526" cy="30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9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DDEE317-7F16-70B2-E5BA-5C23893D1E0E}"/>
              </a:ext>
            </a:extLst>
          </p:cNvPr>
          <p:cNvSpPr txBox="1"/>
          <p:nvPr/>
        </p:nvSpPr>
        <p:spPr>
          <a:xfrm>
            <a:off x="155996" y="271811"/>
            <a:ext cx="11643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A continuación se procede al pago de la renovación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CC24FEF-DB2C-70BC-104D-B0434D43AA38}"/>
              </a:ext>
            </a:extLst>
          </p:cNvPr>
          <p:cNvSpPr/>
          <p:nvPr/>
        </p:nvSpPr>
        <p:spPr>
          <a:xfrm>
            <a:off x="2957401" y="2763728"/>
            <a:ext cx="2088000" cy="174462"/>
          </a:xfrm>
          <a:prstGeom prst="rect">
            <a:avLst/>
          </a:prstGeom>
          <a:pattFill prst="lgCheck">
            <a:fgClr>
              <a:srgbClr val="F8F9FA"/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3546066-FC71-10E9-F2A3-EA0BE04532F3}"/>
              </a:ext>
            </a:extLst>
          </p:cNvPr>
          <p:cNvSpPr/>
          <p:nvPr/>
        </p:nvSpPr>
        <p:spPr>
          <a:xfrm>
            <a:off x="2976451" y="2973278"/>
            <a:ext cx="2088000" cy="174462"/>
          </a:xfrm>
          <a:prstGeom prst="rect">
            <a:avLst/>
          </a:prstGeom>
          <a:pattFill prst="lgCheck">
            <a:fgClr>
              <a:srgbClr val="F8F9FA"/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D189FE-073A-E584-7A63-4B1176031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96" y="839678"/>
            <a:ext cx="11591925" cy="38481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F498DA73-F81F-1663-609F-C19903AD85F7}"/>
              </a:ext>
            </a:extLst>
          </p:cNvPr>
          <p:cNvSpPr/>
          <p:nvPr/>
        </p:nvSpPr>
        <p:spPr>
          <a:xfrm>
            <a:off x="5225009" y="4141737"/>
            <a:ext cx="1453897" cy="4182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C11603F-B838-DE18-B75D-E1EFD542906A}"/>
              </a:ext>
            </a:extLst>
          </p:cNvPr>
          <p:cNvSpPr txBox="1"/>
          <p:nvPr/>
        </p:nvSpPr>
        <p:spPr>
          <a:xfrm>
            <a:off x="6849490" y="5028610"/>
            <a:ext cx="4552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Puede ver el sobre electrónico del tramite y descargar si lo desea</a:t>
            </a:r>
          </a:p>
        </p:txBody>
      </p: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8C3F828D-7A57-E312-E5BA-347659D89984}"/>
              </a:ext>
            </a:extLst>
          </p:cNvPr>
          <p:cNvCxnSpPr/>
          <p:nvPr/>
        </p:nvCxnSpPr>
        <p:spPr>
          <a:xfrm rot="5400000" flipH="1" flipV="1">
            <a:off x="10030968" y="4224528"/>
            <a:ext cx="1517904" cy="493776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77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1625071-194A-2565-5FFA-B2A7AB7E6275}"/>
              </a:ext>
            </a:extLst>
          </p:cNvPr>
          <p:cNvSpPr txBox="1"/>
          <p:nvPr/>
        </p:nvSpPr>
        <p:spPr>
          <a:xfrm>
            <a:off x="7890265" y="1868931"/>
            <a:ext cx="3473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Sobre electrónico del tramite de renovación 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7994308-1394-33D5-385E-D7BF80E63C28}"/>
              </a:ext>
            </a:extLst>
          </p:cNvPr>
          <p:cNvSpPr/>
          <p:nvPr/>
        </p:nvSpPr>
        <p:spPr>
          <a:xfrm>
            <a:off x="1204801" y="1269665"/>
            <a:ext cx="396000" cy="108000"/>
          </a:xfrm>
          <a:prstGeom prst="rect">
            <a:avLst/>
          </a:prstGeom>
          <a:pattFill prst="lgCheck">
            <a:fgClr>
              <a:srgbClr val="F8F9FA"/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D6DE7A6-F1B0-CD50-C03E-8173DACE6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97" y="220307"/>
            <a:ext cx="7184644" cy="6592387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7E0B171-18F0-B0E1-7F31-AFAEC396DC96}"/>
              </a:ext>
            </a:extLst>
          </p:cNvPr>
          <p:cNvSpPr/>
          <p:nvPr/>
        </p:nvSpPr>
        <p:spPr>
          <a:xfrm>
            <a:off x="3792519" y="2121408"/>
            <a:ext cx="688041" cy="100584"/>
          </a:xfrm>
          <a:prstGeom prst="rect">
            <a:avLst/>
          </a:prstGeom>
          <a:solidFill>
            <a:srgbClr val="FFE9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787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1625071-194A-2565-5FFA-B2A7AB7E6275}"/>
              </a:ext>
            </a:extLst>
          </p:cNvPr>
          <p:cNvSpPr txBox="1"/>
          <p:nvPr/>
        </p:nvSpPr>
        <p:spPr>
          <a:xfrm>
            <a:off x="776523" y="192886"/>
            <a:ext cx="10315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Una vez firmado electrónicamente el tramite, se habilita el </a:t>
            </a:r>
            <a:r>
              <a:rPr lang="es-CO" sz="2800" b="1" u="sng" dirty="0">
                <a:solidFill>
                  <a:srgbClr val="FF0000"/>
                </a:solidFill>
              </a:rPr>
              <a:t>Pago Electrónico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99640F7-728D-02CE-AC12-DC2140BE8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61" y="1525577"/>
            <a:ext cx="11591925" cy="3848100"/>
          </a:xfrm>
          <a:prstGeom prst="rect">
            <a:avLst/>
          </a:prstGeom>
        </p:spPr>
      </p:pic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86EA0A2A-747C-38BC-48FD-F4933A62514F}"/>
              </a:ext>
            </a:extLst>
          </p:cNvPr>
          <p:cNvSpPr/>
          <p:nvPr/>
        </p:nvSpPr>
        <p:spPr>
          <a:xfrm>
            <a:off x="4543802" y="5006086"/>
            <a:ext cx="661481" cy="31128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908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1625071-194A-2565-5FFA-B2A7AB7E6275}"/>
              </a:ext>
            </a:extLst>
          </p:cNvPr>
          <p:cNvSpPr txBox="1"/>
          <p:nvPr/>
        </p:nvSpPr>
        <p:spPr>
          <a:xfrm>
            <a:off x="200196" y="483936"/>
            <a:ext cx="9071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Al seleccionar </a:t>
            </a:r>
            <a:r>
              <a:rPr lang="es-CO" sz="2800" b="1" u="sng" dirty="0">
                <a:solidFill>
                  <a:srgbClr val="FF0000"/>
                </a:solidFill>
              </a:rPr>
              <a:t>Pago Electrónico, </a:t>
            </a:r>
            <a:r>
              <a:rPr lang="es-CO" sz="2800" dirty="0"/>
              <a:t>se le mostrará el numero de recuperación asociado al trámite, clic en continuar. </a:t>
            </a:r>
            <a:endParaRPr lang="es-CO" sz="2800" b="1" u="sng" dirty="0">
              <a:solidFill>
                <a:srgbClr val="FF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3872BD6-0456-9DD6-B39D-208D78B9C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048" y="2476756"/>
            <a:ext cx="8319023" cy="3342531"/>
          </a:xfrm>
          <a:prstGeom prst="rect">
            <a:avLst/>
          </a:prstGeom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C07B7FA4-B984-1D67-E95B-5C9DAE269F5F}"/>
              </a:ext>
            </a:extLst>
          </p:cNvPr>
          <p:cNvSpPr/>
          <p:nvPr/>
        </p:nvSpPr>
        <p:spPr>
          <a:xfrm>
            <a:off x="5858435" y="5425555"/>
            <a:ext cx="475129" cy="21644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293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1625071-194A-2565-5FFA-B2A7AB7E6275}"/>
              </a:ext>
            </a:extLst>
          </p:cNvPr>
          <p:cNvSpPr txBox="1"/>
          <p:nvPr/>
        </p:nvSpPr>
        <p:spPr>
          <a:xfrm>
            <a:off x="200196" y="483936"/>
            <a:ext cx="10232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Confirmar los datos que se solicitan para generar el recibo y la factura. </a:t>
            </a:r>
            <a:endParaRPr lang="es-CO" sz="2800" b="1" u="sng" dirty="0">
              <a:solidFill>
                <a:srgbClr val="FF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16F8B9C-DFBE-E376-F135-D99B81CD4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8390"/>
            <a:ext cx="6243669" cy="241690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D1C6415-8655-89A1-76E4-03BC0F2F9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5294"/>
            <a:ext cx="6243669" cy="248864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137DD7-9BAE-ADAF-27C0-2255BAE66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096" y="1889835"/>
            <a:ext cx="6010903" cy="2082090"/>
          </a:xfrm>
          <a:prstGeom prst="rect">
            <a:avLst/>
          </a:prstGeom>
        </p:spPr>
      </p:pic>
      <p:sp>
        <p:nvSpPr>
          <p:cNvPr id="24" name="Flecha: hacia abajo 23">
            <a:extLst>
              <a:ext uri="{FF2B5EF4-FFF2-40B4-BE49-F238E27FC236}">
                <a16:creationId xmlns:a16="http://schemas.microsoft.com/office/drawing/2014/main" id="{82B175F7-5EBC-8BC0-B2D9-64FFA69C7345}"/>
              </a:ext>
            </a:extLst>
          </p:cNvPr>
          <p:cNvSpPr/>
          <p:nvPr/>
        </p:nvSpPr>
        <p:spPr>
          <a:xfrm flipV="1">
            <a:off x="4166713" y="4191150"/>
            <a:ext cx="133350" cy="3143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Flecha: hacia abajo 24">
            <a:extLst>
              <a:ext uri="{FF2B5EF4-FFF2-40B4-BE49-F238E27FC236}">
                <a16:creationId xmlns:a16="http://schemas.microsoft.com/office/drawing/2014/main" id="{E49D3333-89B7-CF18-CF73-54FA331C36B1}"/>
              </a:ext>
            </a:extLst>
          </p:cNvPr>
          <p:cNvSpPr/>
          <p:nvPr/>
        </p:nvSpPr>
        <p:spPr>
          <a:xfrm flipV="1">
            <a:off x="795984" y="3262872"/>
            <a:ext cx="133350" cy="3143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Flecha: hacia abajo 25">
            <a:extLst>
              <a:ext uri="{FF2B5EF4-FFF2-40B4-BE49-F238E27FC236}">
                <a16:creationId xmlns:a16="http://schemas.microsoft.com/office/drawing/2014/main" id="{FEA57E6E-5E02-671F-825C-A47425F977A0}"/>
              </a:ext>
            </a:extLst>
          </p:cNvPr>
          <p:cNvSpPr/>
          <p:nvPr/>
        </p:nvSpPr>
        <p:spPr>
          <a:xfrm flipV="1">
            <a:off x="2926530" y="3241171"/>
            <a:ext cx="133350" cy="3143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Flecha: hacia abajo 26">
            <a:extLst>
              <a:ext uri="{FF2B5EF4-FFF2-40B4-BE49-F238E27FC236}">
                <a16:creationId xmlns:a16="http://schemas.microsoft.com/office/drawing/2014/main" id="{8F7C1524-41D6-9E3E-7380-D8EEA2A12547}"/>
              </a:ext>
            </a:extLst>
          </p:cNvPr>
          <p:cNvSpPr/>
          <p:nvPr/>
        </p:nvSpPr>
        <p:spPr>
          <a:xfrm flipV="1">
            <a:off x="5877555" y="3241171"/>
            <a:ext cx="133350" cy="3143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Flecha: hacia abajo 27">
            <a:extLst>
              <a:ext uri="{FF2B5EF4-FFF2-40B4-BE49-F238E27FC236}">
                <a16:creationId xmlns:a16="http://schemas.microsoft.com/office/drawing/2014/main" id="{4F028DD2-9CFE-E9E0-8111-AD4F4C53DDE2}"/>
              </a:ext>
            </a:extLst>
          </p:cNvPr>
          <p:cNvSpPr/>
          <p:nvPr/>
        </p:nvSpPr>
        <p:spPr>
          <a:xfrm flipV="1">
            <a:off x="419466" y="4201235"/>
            <a:ext cx="133350" cy="3143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Flecha: hacia abajo 28">
            <a:extLst>
              <a:ext uri="{FF2B5EF4-FFF2-40B4-BE49-F238E27FC236}">
                <a16:creationId xmlns:a16="http://schemas.microsoft.com/office/drawing/2014/main" id="{168248E7-54DB-18BD-54A0-70BB88303363}"/>
              </a:ext>
            </a:extLst>
          </p:cNvPr>
          <p:cNvSpPr/>
          <p:nvPr/>
        </p:nvSpPr>
        <p:spPr>
          <a:xfrm flipV="1">
            <a:off x="2089757" y="4170161"/>
            <a:ext cx="133350" cy="3143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Flecha: hacia abajo 29">
            <a:extLst>
              <a:ext uri="{FF2B5EF4-FFF2-40B4-BE49-F238E27FC236}">
                <a16:creationId xmlns:a16="http://schemas.microsoft.com/office/drawing/2014/main" id="{C98F0B19-0C8A-F304-AA44-2FDB5C246EEC}"/>
              </a:ext>
            </a:extLst>
          </p:cNvPr>
          <p:cNvSpPr/>
          <p:nvPr/>
        </p:nvSpPr>
        <p:spPr>
          <a:xfrm flipV="1">
            <a:off x="286116" y="5088195"/>
            <a:ext cx="133350" cy="3143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Flecha: hacia abajo 30">
            <a:extLst>
              <a:ext uri="{FF2B5EF4-FFF2-40B4-BE49-F238E27FC236}">
                <a16:creationId xmlns:a16="http://schemas.microsoft.com/office/drawing/2014/main" id="{23B08ADB-8CDD-211F-64B4-0DD82539551B}"/>
              </a:ext>
            </a:extLst>
          </p:cNvPr>
          <p:cNvSpPr/>
          <p:nvPr/>
        </p:nvSpPr>
        <p:spPr>
          <a:xfrm flipV="1">
            <a:off x="286116" y="5884264"/>
            <a:ext cx="133350" cy="3143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Flecha: hacia abajo 31">
            <a:extLst>
              <a:ext uri="{FF2B5EF4-FFF2-40B4-BE49-F238E27FC236}">
                <a16:creationId xmlns:a16="http://schemas.microsoft.com/office/drawing/2014/main" id="{657F7244-F418-9D7C-BA0C-62F787C3D97F}"/>
              </a:ext>
            </a:extLst>
          </p:cNvPr>
          <p:cNvSpPr/>
          <p:nvPr/>
        </p:nvSpPr>
        <p:spPr>
          <a:xfrm flipV="1">
            <a:off x="4100038" y="5884263"/>
            <a:ext cx="133350" cy="3143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3" name="Flecha: hacia abajo 32">
            <a:extLst>
              <a:ext uri="{FF2B5EF4-FFF2-40B4-BE49-F238E27FC236}">
                <a16:creationId xmlns:a16="http://schemas.microsoft.com/office/drawing/2014/main" id="{D09FC176-C7ED-9816-0D2A-B9057657D2BA}"/>
              </a:ext>
            </a:extLst>
          </p:cNvPr>
          <p:cNvSpPr/>
          <p:nvPr/>
        </p:nvSpPr>
        <p:spPr>
          <a:xfrm flipV="1">
            <a:off x="3772266" y="5058130"/>
            <a:ext cx="133350" cy="22208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Flecha: hacia abajo 33">
            <a:extLst>
              <a:ext uri="{FF2B5EF4-FFF2-40B4-BE49-F238E27FC236}">
                <a16:creationId xmlns:a16="http://schemas.microsoft.com/office/drawing/2014/main" id="{3B994633-A6D3-DC46-5CF4-8981F3F4A727}"/>
              </a:ext>
            </a:extLst>
          </p:cNvPr>
          <p:cNvSpPr/>
          <p:nvPr/>
        </p:nvSpPr>
        <p:spPr>
          <a:xfrm flipV="1">
            <a:off x="6891983" y="2566755"/>
            <a:ext cx="133350" cy="3143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Flecha: hacia abajo 34">
            <a:extLst>
              <a:ext uri="{FF2B5EF4-FFF2-40B4-BE49-F238E27FC236}">
                <a16:creationId xmlns:a16="http://schemas.microsoft.com/office/drawing/2014/main" id="{FB03A7EB-6F53-BD06-B6B2-252F75C84F4A}"/>
              </a:ext>
            </a:extLst>
          </p:cNvPr>
          <p:cNvSpPr/>
          <p:nvPr/>
        </p:nvSpPr>
        <p:spPr>
          <a:xfrm flipV="1">
            <a:off x="848799" y="6655295"/>
            <a:ext cx="133350" cy="22208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Flecha: hacia abajo 35">
            <a:extLst>
              <a:ext uri="{FF2B5EF4-FFF2-40B4-BE49-F238E27FC236}">
                <a16:creationId xmlns:a16="http://schemas.microsoft.com/office/drawing/2014/main" id="{DD3C5D09-12FE-8EFD-EB40-E81B4A047881}"/>
              </a:ext>
            </a:extLst>
          </p:cNvPr>
          <p:cNvSpPr/>
          <p:nvPr/>
        </p:nvSpPr>
        <p:spPr>
          <a:xfrm flipV="1">
            <a:off x="2156432" y="6644972"/>
            <a:ext cx="133350" cy="22208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Flecha: hacia abajo 37">
            <a:extLst>
              <a:ext uri="{FF2B5EF4-FFF2-40B4-BE49-F238E27FC236}">
                <a16:creationId xmlns:a16="http://schemas.microsoft.com/office/drawing/2014/main" id="{A2162F81-97A1-4D01-A0E6-81344A65D1B6}"/>
              </a:ext>
            </a:extLst>
          </p:cNvPr>
          <p:cNvSpPr/>
          <p:nvPr/>
        </p:nvSpPr>
        <p:spPr>
          <a:xfrm flipV="1">
            <a:off x="10741136" y="2616555"/>
            <a:ext cx="133350" cy="3143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Flecha: hacia abajo 38">
            <a:extLst>
              <a:ext uri="{FF2B5EF4-FFF2-40B4-BE49-F238E27FC236}">
                <a16:creationId xmlns:a16="http://schemas.microsoft.com/office/drawing/2014/main" id="{147D3F95-50D8-1480-13A0-996FFFF2CC75}"/>
              </a:ext>
            </a:extLst>
          </p:cNvPr>
          <p:cNvSpPr/>
          <p:nvPr/>
        </p:nvSpPr>
        <p:spPr>
          <a:xfrm flipV="1">
            <a:off x="6546714" y="3398333"/>
            <a:ext cx="133350" cy="3143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0" name="Flecha: hacia abajo 39">
            <a:extLst>
              <a:ext uri="{FF2B5EF4-FFF2-40B4-BE49-F238E27FC236}">
                <a16:creationId xmlns:a16="http://schemas.microsoft.com/office/drawing/2014/main" id="{79CE27C3-A917-1B05-3CBE-E2FA9812801A}"/>
              </a:ext>
            </a:extLst>
          </p:cNvPr>
          <p:cNvSpPr/>
          <p:nvPr/>
        </p:nvSpPr>
        <p:spPr>
          <a:xfrm flipV="1">
            <a:off x="8012571" y="3357132"/>
            <a:ext cx="133350" cy="3143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8869A584-60D4-BC6C-BF1C-81517DD6B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703" y="4026027"/>
            <a:ext cx="5847268" cy="2431420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74605645-E4DF-BF08-DFAB-F6F3C1285850}"/>
              </a:ext>
            </a:extLst>
          </p:cNvPr>
          <p:cNvSpPr/>
          <p:nvPr/>
        </p:nvSpPr>
        <p:spPr>
          <a:xfrm>
            <a:off x="8435786" y="4984376"/>
            <a:ext cx="1517394" cy="2958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893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1625071-194A-2565-5FFA-B2A7AB7E6275}"/>
              </a:ext>
            </a:extLst>
          </p:cNvPr>
          <p:cNvSpPr txBox="1"/>
          <p:nvPr/>
        </p:nvSpPr>
        <p:spPr>
          <a:xfrm>
            <a:off x="1072988" y="1370904"/>
            <a:ext cx="102321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Posteriormente al haber seleccionado el sistema de pago será redireccionado al portal para seleccionar el banco de su preferencia y el medio electrónico de pago ya sea tarjeta crédito, debito, </a:t>
            </a:r>
            <a:r>
              <a:rPr lang="es-CO" sz="2800" dirty="0" err="1"/>
              <a:t>pse</a:t>
            </a:r>
            <a:r>
              <a:rPr lang="es-CO" sz="2800" dirty="0"/>
              <a:t>. </a:t>
            </a:r>
          </a:p>
          <a:p>
            <a:pPr algn="just"/>
            <a:r>
              <a:rPr lang="es-CO" sz="2800" dirty="0"/>
              <a:t>Una vez confirmado el pago, será notificado vía correo electrónico la radicación de su tramite. </a:t>
            </a:r>
          </a:p>
        </p:txBody>
      </p:sp>
    </p:spTree>
    <p:extLst>
      <p:ext uri="{BB962C8B-B14F-4D97-AF65-F5344CB8AC3E}">
        <p14:creationId xmlns:p14="http://schemas.microsoft.com/office/powerpoint/2010/main" val="169780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7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DDEE317-7F16-70B2-E5BA-5C23893D1E0E}"/>
              </a:ext>
            </a:extLst>
          </p:cNvPr>
          <p:cNvSpPr txBox="1"/>
          <p:nvPr/>
        </p:nvSpPr>
        <p:spPr>
          <a:xfrm>
            <a:off x="803499" y="1320291"/>
            <a:ext cx="4614478" cy="40994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+mj-lt"/>
                <a:ea typeface="+mj-ea"/>
                <a:cs typeface="+mj-cs"/>
              </a:rPr>
              <a:t>Solicitudes y </a:t>
            </a:r>
            <a:r>
              <a:rPr lang="en-US" sz="4800" b="1" dirty="0" err="1">
                <a:latin typeface="+mj-lt"/>
                <a:ea typeface="+mj-ea"/>
                <a:cs typeface="+mj-cs"/>
              </a:rPr>
              <a:t>soporte</a:t>
            </a:r>
            <a:r>
              <a:rPr lang="en-US" sz="4800" b="1" dirty="0"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latin typeface="+mj-lt"/>
                <a:ea typeface="+mj-ea"/>
                <a:cs typeface="+mj-cs"/>
              </a:rPr>
              <a:t>puede</a:t>
            </a:r>
            <a:r>
              <a:rPr lang="en-US" sz="4800" b="1" dirty="0"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latin typeface="+mj-lt"/>
                <a:ea typeface="+mj-ea"/>
                <a:cs typeface="+mj-cs"/>
              </a:rPr>
              <a:t>comunicarse</a:t>
            </a:r>
            <a:r>
              <a:rPr lang="en-US" sz="4800" b="1" dirty="0">
                <a:latin typeface="+mj-lt"/>
                <a:ea typeface="+mj-ea"/>
                <a:cs typeface="+mj-cs"/>
              </a:rPr>
              <a:t> a </a:t>
            </a:r>
            <a:r>
              <a:rPr lang="en-US" sz="4800" b="1" dirty="0" err="1">
                <a:latin typeface="+mj-lt"/>
                <a:ea typeface="+mj-ea"/>
                <a:cs typeface="+mj-cs"/>
              </a:rPr>
              <a:t>nuestra</a:t>
            </a:r>
            <a:r>
              <a:rPr lang="en-US" sz="4800" b="1" dirty="0"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latin typeface="+mj-lt"/>
                <a:ea typeface="+mj-ea"/>
                <a:cs typeface="+mj-cs"/>
              </a:rPr>
              <a:t>línea</a:t>
            </a:r>
            <a:r>
              <a:rPr lang="en-US" sz="4800" b="1" dirty="0"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latin typeface="+mj-lt"/>
                <a:ea typeface="+mj-ea"/>
                <a:cs typeface="+mj-cs"/>
              </a:rPr>
              <a:t>telefónica</a:t>
            </a:r>
            <a:r>
              <a:rPr lang="en-US" sz="4800" b="1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u="sng" dirty="0">
                <a:latin typeface="+mj-lt"/>
                <a:ea typeface="+mj-ea"/>
                <a:cs typeface="+mj-cs"/>
              </a:rPr>
              <a:t>(57) 605 2762603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u="sng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b="1" dirty="0">
              <a:latin typeface="+mj-lt"/>
              <a:ea typeface="+mj-ea"/>
              <a:cs typeface="+mj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0" name="Rectangle 3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3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3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34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magen que contiene persona, mujer, firmar, sostener&#10;&#10;Descripción generada automáticamente">
            <a:extLst>
              <a:ext uri="{FF2B5EF4-FFF2-40B4-BE49-F238E27FC236}">
                <a16:creationId xmlns:a16="http://schemas.microsoft.com/office/drawing/2014/main" id="{B9945A69-1566-705C-9280-7129B3AA14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4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88F636F-5A52-9BBE-3612-34235E09F6E6}"/>
              </a:ext>
            </a:extLst>
          </p:cNvPr>
          <p:cNvSpPr txBox="1"/>
          <p:nvPr/>
        </p:nvSpPr>
        <p:spPr>
          <a:xfrm>
            <a:off x="155405" y="707103"/>
            <a:ext cx="48212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dirty="0"/>
              <a:t>En el navegador de internet de su preferencia consultar la pagina web de la Cámara de Comercio de Sincelejo </a:t>
            </a:r>
          </a:p>
          <a:p>
            <a:pPr algn="just"/>
            <a:r>
              <a:rPr lang="es-CO" sz="3200" u="sng" dirty="0">
                <a:solidFill>
                  <a:srgbClr val="FF0000"/>
                </a:solidFill>
              </a:rPr>
              <a:t>ccsincelejo.org.</a:t>
            </a:r>
          </a:p>
          <a:p>
            <a:pPr algn="just"/>
            <a:r>
              <a:rPr lang="es-CO" sz="3200" dirty="0"/>
              <a:t>Visualizará una ventana emergente </a:t>
            </a:r>
            <a:r>
              <a:rPr lang="es-CO" sz="3200" b="1" u="sng" dirty="0">
                <a:solidFill>
                  <a:srgbClr val="FF0000"/>
                </a:solidFill>
              </a:rPr>
              <a:t>Renovación Ágil</a:t>
            </a:r>
            <a:r>
              <a:rPr lang="es-CO" sz="3200" dirty="0">
                <a:solidFill>
                  <a:srgbClr val="FF0000"/>
                </a:solidFill>
              </a:rPr>
              <a:t>,</a:t>
            </a:r>
            <a:r>
              <a:rPr lang="es-CO" sz="3200" dirty="0"/>
              <a:t> allí dar clic en </a:t>
            </a:r>
            <a:r>
              <a:rPr lang="es-CO" sz="3200" b="1" u="sng" dirty="0">
                <a:solidFill>
                  <a:srgbClr val="FF0000"/>
                </a:solidFill>
              </a:rPr>
              <a:t>RENUEVA AQUÍ.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29E258-D158-1E32-4F22-F317DD39B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336" y="2009185"/>
            <a:ext cx="6830259" cy="428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0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C506AF-4495-D216-FCC3-21BE13422B27}"/>
              </a:ext>
            </a:extLst>
          </p:cNvPr>
          <p:cNvSpPr txBox="1"/>
          <p:nvPr/>
        </p:nvSpPr>
        <p:spPr>
          <a:xfrm>
            <a:off x="587048" y="502431"/>
            <a:ext cx="10154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dirty="0"/>
              <a:t>Seguidamente debe indicar los datos de inicio de sesión: </a:t>
            </a:r>
            <a:r>
              <a:rPr lang="es-CO" sz="3200" u="sng" dirty="0">
                <a:solidFill>
                  <a:srgbClr val="FF0000"/>
                </a:solidFill>
              </a:rPr>
              <a:t>Correo Electrónico, identificación y clave.</a:t>
            </a:r>
            <a:endParaRPr lang="es-CO" sz="32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B2005AA-6940-A413-6EB2-CCC9EECFC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186" y="1758546"/>
            <a:ext cx="8642719" cy="491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4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B31F679-B1CE-AA54-89DE-150D99A7E844}"/>
              </a:ext>
            </a:extLst>
          </p:cNvPr>
          <p:cNvSpPr txBox="1"/>
          <p:nvPr/>
        </p:nvSpPr>
        <p:spPr>
          <a:xfrm>
            <a:off x="72015" y="1096207"/>
            <a:ext cx="30322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/>
              <a:t>Diligenciar los datos de formulario que corresponde a la persona natural y establecimientos.</a:t>
            </a:r>
          </a:p>
          <a:p>
            <a:pPr algn="just"/>
            <a:r>
              <a:rPr lang="es-CO" sz="2800" dirty="0"/>
              <a:t>Puede consultar el valor a pagar por su renovación haciendo clic en </a:t>
            </a:r>
          </a:p>
          <a:p>
            <a:pPr algn="just"/>
            <a:endParaRPr lang="es-CO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A93156-A221-62A8-E32D-80B963EE4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643" y="16333"/>
            <a:ext cx="8908104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B42859C-8F6D-F2AE-1AC5-96FC47B37B94}"/>
              </a:ext>
            </a:extLst>
          </p:cNvPr>
          <p:cNvSpPr/>
          <p:nvPr/>
        </p:nvSpPr>
        <p:spPr>
          <a:xfrm>
            <a:off x="3977096" y="4509872"/>
            <a:ext cx="962458" cy="263874"/>
          </a:xfrm>
          <a:prstGeom prst="rect">
            <a:avLst/>
          </a:prstGeom>
          <a:solidFill>
            <a:srgbClr val="DAD7D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11ED60C-C326-861E-AC49-B0F2750E8F0C}"/>
              </a:ext>
            </a:extLst>
          </p:cNvPr>
          <p:cNvSpPr/>
          <p:nvPr/>
        </p:nvSpPr>
        <p:spPr>
          <a:xfrm>
            <a:off x="4165355" y="3101788"/>
            <a:ext cx="774199" cy="87252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79B8AB6-81C1-75B6-9322-C0BE168F0A63}"/>
              </a:ext>
            </a:extLst>
          </p:cNvPr>
          <p:cNvSpPr/>
          <p:nvPr/>
        </p:nvSpPr>
        <p:spPr>
          <a:xfrm>
            <a:off x="4489701" y="3401707"/>
            <a:ext cx="1606299" cy="87252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C78AB5D-2FF6-1B6A-7399-0C4105802D08}"/>
              </a:ext>
            </a:extLst>
          </p:cNvPr>
          <p:cNvSpPr/>
          <p:nvPr/>
        </p:nvSpPr>
        <p:spPr>
          <a:xfrm>
            <a:off x="4489700" y="5410160"/>
            <a:ext cx="1606299" cy="87252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1E75C3C-3E8E-53FB-ADAB-6671C55D5142}"/>
              </a:ext>
            </a:extLst>
          </p:cNvPr>
          <p:cNvSpPr/>
          <p:nvPr/>
        </p:nvSpPr>
        <p:spPr>
          <a:xfrm>
            <a:off x="4165355" y="5091953"/>
            <a:ext cx="774199" cy="87252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F542DE3-02A5-9240-8D06-1CB73DC50498}"/>
              </a:ext>
            </a:extLst>
          </p:cNvPr>
          <p:cNvSpPr/>
          <p:nvPr/>
        </p:nvSpPr>
        <p:spPr>
          <a:xfrm>
            <a:off x="8602883" y="3101788"/>
            <a:ext cx="774199" cy="87252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1B0C95-6812-99D1-9369-E77549542B91}"/>
              </a:ext>
            </a:extLst>
          </p:cNvPr>
          <p:cNvSpPr/>
          <p:nvPr/>
        </p:nvSpPr>
        <p:spPr>
          <a:xfrm>
            <a:off x="8792760" y="3411070"/>
            <a:ext cx="1606299" cy="87252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3252EF0-B44B-2DA1-92B9-510E9CA38EBE}"/>
              </a:ext>
            </a:extLst>
          </p:cNvPr>
          <p:cNvSpPr/>
          <p:nvPr/>
        </p:nvSpPr>
        <p:spPr>
          <a:xfrm>
            <a:off x="8311531" y="2599127"/>
            <a:ext cx="680069" cy="87252"/>
          </a:xfrm>
          <a:prstGeom prst="rect">
            <a:avLst/>
          </a:prstGeom>
          <a:solidFill>
            <a:srgbClr val="DAD7D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10AA4F3-2C7E-F3E7-1BD5-49DFA5CF67D1}"/>
              </a:ext>
            </a:extLst>
          </p:cNvPr>
          <p:cNvSpPr/>
          <p:nvPr/>
        </p:nvSpPr>
        <p:spPr>
          <a:xfrm>
            <a:off x="4059763" y="2581695"/>
            <a:ext cx="774199" cy="131937"/>
          </a:xfrm>
          <a:prstGeom prst="rect">
            <a:avLst/>
          </a:prstGeom>
          <a:solidFill>
            <a:srgbClr val="DAD7D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A9FF7693-892A-CB61-944F-68D8120A8226}"/>
              </a:ext>
            </a:extLst>
          </p:cNvPr>
          <p:cNvSpPr/>
          <p:nvPr/>
        </p:nvSpPr>
        <p:spPr>
          <a:xfrm flipH="1">
            <a:off x="4343458" y="3984485"/>
            <a:ext cx="701307" cy="26387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1D64C689-0FA8-BA83-4133-6D9F9129FA90}"/>
              </a:ext>
            </a:extLst>
          </p:cNvPr>
          <p:cNvSpPr/>
          <p:nvPr/>
        </p:nvSpPr>
        <p:spPr>
          <a:xfrm flipH="1">
            <a:off x="4353802" y="5803610"/>
            <a:ext cx="701307" cy="26387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DAA9E063-A0AB-A736-6465-02EB4AA13276}"/>
              </a:ext>
            </a:extLst>
          </p:cNvPr>
          <p:cNvSpPr/>
          <p:nvPr/>
        </p:nvSpPr>
        <p:spPr>
          <a:xfrm rot="16200000">
            <a:off x="7951249" y="4291155"/>
            <a:ext cx="701307" cy="26387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040F05A-D6F4-A669-3ABA-D4723BD4D213}"/>
              </a:ext>
            </a:extLst>
          </p:cNvPr>
          <p:cNvSpPr/>
          <p:nvPr/>
        </p:nvSpPr>
        <p:spPr>
          <a:xfrm>
            <a:off x="4110487" y="2585676"/>
            <a:ext cx="774199" cy="131937"/>
          </a:xfrm>
          <a:prstGeom prst="rect">
            <a:avLst/>
          </a:prstGeom>
          <a:solidFill>
            <a:srgbClr val="DAD7D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1FAC11C-A31D-1428-CD78-EC0219BE1D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258" t="951" r="737" b="94269"/>
          <a:stretch/>
        </p:blipFill>
        <p:spPr>
          <a:xfrm>
            <a:off x="2563609" y="4614377"/>
            <a:ext cx="540696" cy="387398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A6BE8FBC-3C35-A3AD-C890-0DC7838DB8B0}"/>
              </a:ext>
            </a:extLst>
          </p:cNvPr>
          <p:cNvSpPr/>
          <p:nvPr/>
        </p:nvSpPr>
        <p:spPr>
          <a:xfrm>
            <a:off x="11688360" y="1571297"/>
            <a:ext cx="483034" cy="3433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AutoShape 2">
            <a:extLst>
              <a:ext uri="{FF2B5EF4-FFF2-40B4-BE49-F238E27FC236}">
                <a16:creationId xmlns:a16="http://schemas.microsoft.com/office/drawing/2014/main" id="{7105445D-EEE8-9663-CF45-E32783F5F3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3" name="Imagen 22" descr="Tabla&#10;&#10;Descripción generada automáticamente">
            <a:extLst>
              <a:ext uri="{FF2B5EF4-FFF2-40B4-BE49-F238E27FC236}">
                <a16:creationId xmlns:a16="http://schemas.microsoft.com/office/drawing/2014/main" id="{BA2A7F4A-DB4C-BE14-A66D-E92B3FE8F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413" y="1437919"/>
            <a:ext cx="7767670" cy="4019143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2DA2AF29-8D2C-E8BA-873A-359A15EC3B6D}"/>
              </a:ext>
            </a:extLst>
          </p:cNvPr>
          <p:cNvSpPr/>
          <p:nvPr/>
        </p:nvSpPr>
        <p:spPr>
          <a:xfrm>
            <a:off x="8388710" y="2044516"/>
            <a:ext cx="428345" cy="98590"/>
          </a:xfrm>
          <a:prstGeom prst="rect">
            <a:avLst/>
          </a:prstGeom>
          <a:solidFill>
            <a:srgbClr val="F2F2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4B6019E-7001-E41D-E077-284E07164689}"/>
              </a:ext>
            </a:extLst>
          </p:cNvPr>
          <p:cNvSpPr/>
          <p:nvPr/>
        </p:nvSpPr>
        <p:spPr>
          <a:xfrm>
            <a:off x="8388710" y="3555154"/>
            <a:ext cx="428345" cy="98590"/>
          </a:xfrm>
          <a:prstGeom prst="rect">
            <a:avLst/>
          </a:prstGeom>
          <a:solidFill>
            <a:srgbClr val="F2F2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F7A709F9-9859-50BE-06C7-F64CA863F1ED}"/>
              </a:ext>
            </a:extLst>
          </p:cNvPr>
          <p:cNvSpPr/>
          <p:nvPr/>
        </p:nvSpPr>
        <p:spPr>
          <a:xfrm>
            <a:off x="8374721" y="2700202"/>
            <a:ext cx="428345" cy="98590"/>
          </a:xfrm>
          <a:prstGeom prst="rect">
            <a:avLst/>
          </a:prstGeom>
          <a:solidFill>
            <a:srgbClr val="F2F2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74976A96-EFEC-2F4B-C340-3722DD421DFF}"/>
              </a:ext>
            </a:extLst>
          </p:cNvPr>
          <p:cNvSpPr/>
          <p:nvPr/>
        </p:nvSpPr>
        <p:spPr>
          <a:xfrm>
            <a:off x="8388741" y="3115611"/>
            <a:ext cx="428345" cy="98590"/>
          </a:xfrm>
          <a:prstGeom prst="rect">
            <a:avLst/>
          </a:prstGeom>
          <a:solidFill>
            <a:srgbClr val="F8F8F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307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5" grpId="0" animBg="1"/>
      <p:bldP spid="16" grpId="0" animBg="1"/>
      <p:bldP spid="1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E79F7E-557F-945A-1E96-217466B17455}"/>
              </a:ext>
            </a:extLst>
          </p:cNvPr>
          <p:cNvSpPr txBox="1"/>
          <p:nvPr/>
        </p:nvSpPr>
        <p:spPr>
          <a:xfrm>
            <a:off x="368108" y="1920871"/>
            <a:ext cx="4008384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Confirmar</a:t>
            </a:r>
            <a:r>
              <a:rPr lang="en-US" sz="2800" dirty="0"/>
              <a:t> </a:t>
            </a:r>
            <a:r>
              <a:rPr lang="en-US" sz="2800" dirty="0" err="1"/>
              <a:t>si</a:t>
            </a:r>
            <a:r>
              <a:rPr lang="en-US" sz="2800" dirty="0"/>
              <a:t> </a:t>
            </a:r>
            <a:r>
              <a:rPr lang="en-US" sz="2800" dirty="0" err="1"/>
              <a:t>corresponde</a:t>
            </a:r>
            <a:r>
              <a:rPr lang="en-US" sz="2800" dirty="0"/>
              <a:t> a un </a:t>
            </a:r>
            <a:r>
              <a:rPr lang="en-US" sz="2800" dirty="0" err="1"/>
              <a:t>emprendimiento</a:t>
            </a:r>
            <a:r>
              <a:rPr lang="en-US" sz="2800" dirty="0"/>
              <a:t> social.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Puede</a:t>
            </a:r>
            <a:r>
              <a:rPr lang="en-US" sz="2800" dirty="0"/>
              <a:t> Tambien actualizer </a:t>
            </a:r>
            <a:r>
              <a:rPr lang="en-US" sz="2800" dirty="0" err="1"/>
              <a:t>los</a:t>
            </a:r>
            <a:r>
              <a:rPr lang="en-US" sz="2800" dirty="0"/>
              <a:t> </a:t>
            </a:r>
            <a:r>
              <a:rPr lang="en-US" sz="2800" dirty="0" err="1"/>
              <a:t>datos</a:t>
            </a:r>
            <a:r>
              <a:rPr lang="en-US" sz="2800" dirty="0"/>
              <a:t> que </a:t>
            </a:r>
            <a:r>
              <a:rPr lang="en-US" sz="2800" dirty="0" err="1"/>
              <a:t>considere</a:t>
            </a:r>
            <a:r>
              <a:rPr lang="en-US" sz="2800" dirty="0"/>
              <a:t> </a:t>
            </a:r>
            <a:r>
              <a:rPr lang="en-US" sz="2800" dirty="0" err="1"/>
              <a:t>cambiar</a:t>
            </a:r>
            <a:r>
              <a:rPr lang="en-US" sz="2800" dirty="0"/>
              <a:t>, </a:t>
            </a:r>
            <a:r>
              <a:rPr lang="en-US" sz="2800" dirty="0" err="1"/>
              <a:t>como</a:t>
            </a:r>
            <a:r>
              <a:rPr lang="en-US" sz="2800" dirty="0"/>
              <a:t>, </a:t>
            </a:r>
            <a:r>
              <a:rPr lang="en-US" sz="2800" dirty="0" err="1"/>
              <a:t>teléfono</a:t>
            </a:r>
            <a:r>
              <a:rPr lang="en-US" sz="2800" dirty="0"/>
              <a:t>, </a:t>
            </a:r>
            <a:r>
              <a:rPr lang="en-US" sz="2800" dirty="0" err="1"/>
              <a:t>correo</a:t>
            </a:r>
            <a:r>
              <a:rPr lang="en-US" sz="2800" dirty="0"/>
              <a:t> </a:t>
            </a:r>
            <a:r>
              <a:rPr lang="en-US" sz="2800" dirty="0" err="1"/>
              <a:t>electrónico</a:t>
            </a:r>
            <a:r>
              <a:rPr lang="en-US" sz="2800" dirty="0"/>
              <a:t>, </a:t>
            </a:r>
            <a:r>
              <a:rPr lang="en-US" sz="2800" dirty="0" err="1"/>
              <a:t>dirección</a:t>
            </a:r>
            <a:r>
              <a:rPr lang="en-US" sz="2800" dirty="0"/>
              <a:t>.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6B3A080A-68F9-296F-FF95-727130433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802" y="1284524"/>
            <a:ext cx="7490656" cy="4288951"/>
          </a:xfrm>
          <a:prstGeom prst="rect">
            <a:avLst/>
          </a:prstGeom>
        </p:spPr>
      </p:pic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6F3C605E-844F-1453-9A70-80B4D71378B8}"/>
              </a:ext>
            </a:extLst>
          </p:cNvPr>
          <p:cNvSpPr/>
          <p:nvPr/>
        </p:nvSpPr>
        <p:spPr>
          <a:xfrm>
            <a:off x="3550121" y="5001239"/>
            <a:ext cx="1014060" cy="26581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05E6827-6EC3-A2A3-328C-DC713A709D87}"/>
              </a:ext>
            </a:extLst>
          </p:cNvPr>
          <p:cNvSpPr/>
          <p:nvPr/>
        </p:nvSpPr>
        <p:spPr>
          <a:xfrm>
            <a:off x="6366011" y="1433067"/>
            <a:ext cx="327397" cy="85286"/>
          </a:xfrm>
          <a:prstGeom prst="rect">
            <a:avLst/>
          </a:prstGeom>
          <a:solidFill>
            <a:srgbClr val="F2F2F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6B7B512-714A-82E0-1E65-E160E237EB48}"/>
              </a:ext>
            </a:extLst>
          </p:cNvPr>
          <p:cNvSpPr/>
          <p:nvPr/>
        </p:nvSpPr>
        <p:spPr>
          <a:xfrm>
            <a:off x="4853092" y="4540566"/>
            <a:ext cx="327397" cy="85286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6477A91-8D2C-77D3-4338-F87F0CE6526E}"/>
              </a:ext>
            </a:extLst>
          </p:cNvPr>
          <p:cNvSpPr/>
          <p:nvPr/>
        </p:nvSpPr>
        <p:spPr>
          <a:xfrm>
            <a:off x="9604290" y="4540566"/>
            <a:ext cx="360000" cy="85286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C189A71-4F04-1554-04F4-A49C5B3DC94B}"/>
              </a:ext>
            </a:extLst>
          </p:cNvPr>
          <p:cNvSpPr/>
          <p:nvPr/>
        </p:nvSpPr>
        <p:spPr>
          <a:xfrm>
            <a:off x="4834804" y="3516801"/>
            <a:ext cx="327397" cy="85286"/>
          </a:xfrm>
          <a:prstGeom prst="rect">
            <a:avLst/>
          </a:prstGeom>
          <a:solidFill>
            <a:srgbClr val="E9ECE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A9E1746-B805-EA71-2806-74D9E130F9BE}"/>
              </a:ext>
            </a:extLst>
          </p:cNvPr>
          <p:cNvSpPr/>
          <p:nvPr/>
        </p:nvSpPr>
        <p:spPr>
          <a:xfrm>
            <a:off x="7104930" y="3516801"/>
            <a:ext cx="360000" cy="85286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06D4893-8FF3-DF5C-2451-87C756287C62}"/>
              </a:ext>
            </a:extLst>
          </p:cNvPr>
          <p:cNvSpPr/>
          <p:nvPr/>
        </p:nvSpPr>
        <p:spPr>
          <a:xfrm>
            <a:off x="9509694" y="3510734"/>
            <a:ext cx="360000" cy="85286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18FDBC4-834B-A595-615A-2C496472A675}"/>
              </a:ext>
            </a:extLst>
          </p:cNvPr>
          <p:cNvSpPr/>
          <p:nvPr/>
        </p:nvSpPr>
        <p:spPr>
          <a:xfrm>
            <a:off x="4804106" y="2483892"/>
            <a:ext cx="327397" cy="85286"/>
          </a:xfrm>
          <a:prstGeom prst="rect">
            <a:avLst/>
          </a:prstGeom>
          <a:solidFill>
            <a:srgbClr val="E9ECE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762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56A1098-D948-2A53-3FA2-17D825E0BD93}"/>
              </a:ext>
            </a:extLst>
          </p:cNvPr>
          <p:cNvSpPr txBox="1"/>
          <p:nvPr/>
        </p:nvSpPr>
        <p:spPr>
          <a:xfrm>
            <a:off x="210483" y="1386078"/>
            <a:ext cx="29092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dirty="0"/>
              <a:t>Digitar el valor de los activos reportados. </a:t>
            </a:r>
          </a:p>
          <a:p>
            <a:pPr algn="just"/>
            <a:endParaRPr lang="es-CO" sz="3200" u="sng" dirty="0">
              <a:solidFill>
                <a:srgbClr val="FF0000"/>
              </a:solidFill>
            </a:endParaRPr>
          </a:p>
          <a:p>
            <a:pPr algn="just"/>
            <a:endParaRPr lang="es-CO" sz="3200" u="sng" dirty="0">
              <a:solidFill>
                <a:srgbClr val="FF0000"/>
              </a:solidFill>
            </a:endParaRPr>
          </a:p>
          <a:p>
            <a:pPr algn="just"/>
            <a:endParaRPr lang="es-CO" sz="3200" u="sng" dirty="0">
              <a:solidFill>
                <a:srgbClr val="FF0000"/>
              </a:solidFill>
            </a:endParaRPr>
          </a:p>
          <a:p>
            <a:pPr algn="just"/>
            <a:r>
              <a:rPr lang="es-CO" sz="3200" dirty="0"/>
              <a:t>y valor de los ingresos de la actividad que ejerce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F5C0F58-EC05-FDE8-0093-9F1E2F3B6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401" y="93229"/>
            <a:ext cx="8523877" cy="6671542"/>
          </a:xfrm>
          <a:prstGeom prst="rect">
            <a:avLst/>
          </a:prstGeom>
        </p:spPr>
      </p:pic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DB101256-2539-499A-F15F-BC276A236DFF}"/>
              </a:ext>
            </a:extLst>
          </p:cNvPr>
          <p:cNvSpPr/>
          <p:nvPr/>
        </p:nvSpPr>
        <p:spPr>
          <a:xfrm>
            <a:off x="3182471" y="1868931"/>
            <a:ext cx="537882" cy="31897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3C572E2-51F8-D8E4-4A73-DFDF35E1CA76}"/>
              </a:ext>
            </a:extLst>
          </p:cNvPr>
          <p:cNvSpPr/>
          <p:nvPr/>
        </p:nvSpPr>
        <p:spPr>
          <a:xfrm>
            <a:off x="3132333" y="5013195"/>
            <a:ext cx="537882" cy="31897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3ECDE3D9-50FF-3665-A679-DE46431FD6D4}"/>
              </a:ext>
            </a:extLst>
          </p:cNvPr>
          <p:cNvSpPr/>
          <p:nvPr/>
        </p:nvSpPr>
        <p:spPr>
          <a:xfrm>
            <a:off x="3182471" y="3129205"/>
            <a:ext cx="537882" cy="31897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936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B02574E-4100-8E08-0894-77DFBAFF6800}"/>
              </a:ext>
            </a:extLst>
          </p:cNvPr>
          <p:cNvSpPr txBox="1"/>
          <p:nvPr/>
        </p:nvSpPr>
        <p:spPr>
          <a:xfrm>
            <a:off x="113630" y="2508107"/>
            <a:ext cx="38398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Una vez grabado los formularios, dar clic en el botón continuar para continuar a la validación de soportes en caso de que aplique.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1DA9CE5-C08B-6749-7E5C-25B366C57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342" y="428417"/>
            <a:ext cx="8204029" cy="492377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D1C1A20-A674-C0F3-CA37-3A8F32CE3148}"/>
              </a:ext>
            </a:extLst>
          </p:cNvPr>
          <p:cNvSpPr/>
          <p:nvPr/>
        </p:nvSpPr>
        <p:spPr>
          <a:xfrm>
            <a:off x="4494535" y="1373876"/>
            <a:ext cx="774199" cy="131937"/>
          </a:xfrm>
          <a:prstGeom prst="rect">
            <a:avLst/>
          </a:prstGeom>
          <a:solidFill>
            <a:srgbClr val="DAD7D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DB09A14-CB94-9B0E-C1F2-5C60FCCC1FEE}"/>
              </a:ext>
            </a:extLst>
          </p:cNvPr>
          <p:cNvSpPr/>
          <p:nvPr/>
        </p:nvSpPr>
        <p:spPr>
          <a:xfrm>
            <a:off x="4408110" y="3147196"/>
            <a:ext cx="962458" cy="263874"/>
          </a:xfrm>
          <a:prstGeom prst="rect">
            <a:avLst/>
          </a:prstGeom>
          <a:solidFill>
            <a:srgbClr val="DAD7D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DF0B10E-242C-EDD6-28C7-608F634ED6DA}"/>
              </a:ext>
            </a:extLst>
          </p:cNvPr>
          <p:cNvSpPr/>
          <p:nvPr/>
        </p:nvSpPr>
        <p:spPr>
          <a:xfrm>
            <a:off x="4596369" y="1830662"/>
            <a:ext cx="774199" cy="87252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25C70CB-2CF3-7D11-2D5C-741489937EA7}"/>
              </a:ext>
            </a:extLst>
          </p:cNvPr>
          <p:cNvSpPr/>
          <p:nvPr/>
        </p:nvSpPr>
        <p:spPr>
          <a:xfrm>
            <a:off x="4881634" y="2142098"/>
            <a:ext cx="1606299" cy="87252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B06E8C0-54B1-57A7-6413-4B4CC49F3EFD}"/>
              </a:ext>
            </a:extLst>
          </p:cNvPr>
          <p:cNvSpPr/>
          <p:nvPr/>
        </p:nvSpPr>
        <p:spPr>
          <a:xfrm>
            <a:off x="4889339" y="3980547"/>
            <a:ext cx="1606299" cy="87252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E4FFD34-61E9-5CC7-5F7A-747BE0A3D694}"/>
              </a:ext>
            </a:extLst>
          </p:cNvPr>
          <p:cNvSpPr/>
          <p:nvPr/>
        </p:nvSpPr>
        <p:spPr>
          <a:xfrm>
            <a:off x="4668275" y="3694372"/>
            <a:ext cx="774199" cy="87252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ADD24F15-089A-A919-7B7F-B1B8D40D048B}"/>
              </a:ext>
            </a:extLst>
          </p:cNvPr>
          <p:cNvSpPr/>
          <p:nvPr/>
        </p:nvSpPr>
        <p:spPr>
          <a:xfrm>
            <a:off x="8602883" y="3101788"/>
            <a:ext cx="774199" cy="87252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369FF783-3312-9D0B-F1F4-3E117B41791D}"/>
              </a:ext>
            </a:extLst>
          </p:cNvPr>
          <p:cNvSpPr/>
          <p:nvPr/>
        </p:nvSpPr>
        <p:spPr>
          <a:xfrm>
            <a:off x="8842492" y="2123810"/>
            <a:ext cx="1606299" cy="87252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F4CD019A-D87D-86C3-A627-B1E4C62D3715}"/>
              </a:ext>
            </a:extLst>
          </p:cNvPr>
          <p:cNvSpPr/>
          <p:nvPr/>
        </p:nvSpPr>
        <p:spPr>
          <a:xfrm>
            <a:off x="8502458" y="1392301"/>
            <a:ext cx="680069" cy="87252"/>
          </a:xfrm>
          <a:prstGeom prst="rect">
            <a:avLst/>
          </a:prstGeom>
          <a:solidFill>
            <a:srgbClr val="DAD7D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9A96D2B5-7C0A-6B8A-A3B4-3739F786615A}"/>
              </a:ext>
            </a:extLst>
          </p:cNvPr>
          <p:cNvSpPr/>
          <p:nvPr/>
        </p:nvSpPr>
        <p:spPr>
          <a:xfrm>
            <a:off x="8744180" y="1846056"/>
            <a:ext cx="774199" cy="87252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063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  <p:bldP spid="10" grpId="0" animBg="1"/>
      <p:bldP spid="11" grpId="0" animBg="1"/>
      <p:bldP spid="15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EE273E-EA0B-7208-E574-A5D7DB2216F1}"/>
              </a:ext>
            </a:extLst>
          </p:cNvPr>
          <p:cNvSpPr txBox="1"/>
          <p:nvPr/>
        </p:nvSpPr>
        <p:spPr>
          <a:xfrm>
            <a:off x="213124" y="692677"/>
            <a:ext cx="48662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600" dirty="0"/>
              <a:t>A continuación el sistema validará el cargue de soportes que sean necesarios al tramite en caso de que aplique, ya sea por beneficio de ley 1780 u otros.  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974E931-B0BA-1185-A513-646413D73BB0}"/>
              </a:ext>
            </a:extLst>
          </p:cNvPr>
          <p:cNvSpPr/>
          <p:nvPr/>
        </p:nvSpPr>
        <p:spPr>
          <a:xfrm>
            <a:off x="3015181" y="5474311"/>
            <a:ext cx="2920165" cy="185331"/>
          </a:xfrm>
          <a:prstGeom prst="rect">
            <a:avLst/>
          </a:prstGeom>
          <a:pattFill prst="lgCheck">
            <a:fgClr>
              <a:srgbClr val="F8F9FA"/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49F3265-1A9A-B1FB-31D4-3DAB244E562C}"/>
              </a:ext>
            </a:extLst>
          </p:cNvPr>
          <p:cNvSpPr/>
          <p:nvPr/>
        </p:nvSpPr>
        <p:spPr>
          <a:xfrm>
            <a:off x="3005656" y="5645761"/>
            <a:ext cx="2920165" cy="185331"/>
          </a:xfrm>
          <a:prstGeom prst="rect">
            <a:avLst/>
          </a:prstGeom>
          <a:pattFill prst="lgCheck">
            <a:fgClr>
              <a:srgbClr val="F8F9FA"/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0FEFDB0A-6BD6-13C2-DD5A-65082DD33904}"/>
              </a:ext>
            </a:extLst>
          </p:cNvPr>
          <p:cNvSpPr/>
          <p:nvPr/>
        </p:nvSpPr>
        <p:spPr>
          <a:xfrm>
            <a:off x="7263518" y="3254538"/>
            <a:ext cx="461258" cy="144000"/>
          </a:xfrm>
          <a:prstGeom prst="rect">
            <a:avLst/>
          </a:prstGeom>
          <a:pattFill prst="lgCheck">
            <a:fgClr>
              <a:srgbClr val="F8F9FA"/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3B49D433-0BF2-6D80-C4A9-9FD0A7A22F8B}"/>
              </a:ext>
            </a:extLst>
          </p:cNvPr>
          <p:cNvSpPr/>
          <p:nvPr/>
        </p:nvSpPr>
        <p:spPr>
          <a:xfrm>
            <a:off x="7263518" y="3423570"/>
            <a:ext cx="461258" cy="144000"/>
          </a:xfrm>
          <a:prstGeom prst="rect">
            <a:avLst/>
          </a:prstGeom>
          <a:pattFill prst="lgCheck">
            <a:fgClr>
              <a:srgbClr val="F8F9FA"/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76F974-BAE7-A0F3-FCB7-7221C1758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731" y="1235709"/>
            <a:ext cx="522922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6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EE273E-EA0B-7208-E574-A5D7DB2216F1}"/>
              </a:ext>
            </a:extLst>
          </p:cNvPr>
          <p:cNvSpPr txBox="1"/>
          <p:nvPr/>
        </p:nvSpPr>
        <p:spPr>
          <a:xfrm>
            <a:off x="123853" y="727049"/>
            <a:ext cx="11627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Seguidamente, se procede al firmado electrónico del tramite. Clic en </a:t>
            </a:r>
            <a:r>
              <a:rPr lang="es-CO" sz="2400" b="1" u="sng" dirty="0">
                <a:solidFill>
                  <a:srgbClr val="FF0000"/>
                </a:solidFill>
              </a:rPr>
              <a:t>FIRMAR</a:t>
            </a:r>
            <a:endParaRPr lang="es-CO" sz="2600" b="1" u="sng" dirty="0">
              <a:solidFill>
                <a:srgbClr val="FF0000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B27B2DC-A142-7692-1E60-D3D7BA09EAB7}"/>
              </a:ext>
            </a:extLst>
          </p:cNvPr>
          <p:cNvSpPr/>
          <p:nvPr/>
        </p:nvSpPr>
        <p:spPr>
          <a:xfrm>
            <a:off x="7263518" y="3359313"/>
            <a:ext cx="461258" cy="174462"/>
          </a:xfrm>
          <a:prstGeom prst="rect">
            <a:avLst/>
          </a:prstGeom>
          <a:pattFill prst="lgCheck">
            <a:fgClr>
              <a:srgbClr val="F8F9FA"/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9BB654F-71DB-19D3-CFDF-363950E0CD4F}"/>
              </a:ext>
            </a:extLst>
          </p:cNvPr>
          <p:cNvSpPr/>
          <p:nvPr/>
        </p:nvSpPr>
        <p:spPr>
          <a:xfrm>
            <a:off x="7263518" y="3567848"/>
            <a:ext cx="461258" cy="174462"/>
          </a:xfrm>
          <a:prstGeom prst="rect">
            <a:avLst/>
          </a:prstGeom>
          <a:pattFill prst="lgCheck">
            <a:fgClr>
              <a:srgbClr val="F8F9FA"/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58C4321-788B-83CB-4649-F57A3215C0B6}"/>
              </a:ext>
            </a:extLst>
          </p:cNvPr>
          <p:cNvSpPr/>
          <p:nvPr/>
        </p:nvSpPr>
        <p:spPr>
          <a:xfrm>
            <a:off x="7121744" y="3781881"/>
            <a:ext cx="461258" cy="174462"/>
          </a:xfrm>
          <a:prstGeom prst="rect">
            <a:avLst/>
          </a:prstGeom>
          <a:pattFill prst="lgCheck">
            <a:fgClr>
              <a:srgbClr val="F8F9FA"/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D5040CC-AD8B-D941-0EAF-408F00708BCB}"/>
              </a:ext>
            </a:extLst>
          </p:cNvPr>
          <p:cNvSpPr/>
          <p:nvPr/>
        </p:nvSpPr>
        <p:spPr>
          <a:xfrm>
            <a:off x="7142822" y="3995914"/>
            <a:ext cx="461258" cy="174462"/>
          </a:xfrm>
          <a:prstGeom prst="rect">
            <a:avLst/>
          </a:prstGeom>
          <a:pattFill prst="lgCheck">
            <a:fgClr>
              <a:srgbClr val="F8F9FA"/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60804C0-5573-B482-E637-D4E467032AA2}"/>
              </a:ext>
            </a:extLst>
          </p:cNvPr>
          <p:cNvSpPr/>
          <p:nvPr/>
        </p:nvSpPr>
        <p:spPr>
          <a:xfrm>
            <a:off x="3291593" y="6142792"/>
            <a:ext cx="1296000" cy="174462"/>
          </a:xfrm>
          <a:prstGeom prst="rect">
            <a:avLst/>
          </a:prstGeom>
          <a:pattFill prst="lgCheck">
            <a:fgClr>
              <a:srgbClr val="F8F9FA"/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2B9F45F-AAFB-8D77-B08F-8DA1B654684C}"/>
              </a:ext>
            </a:extLst>
          </p:cNvPr>
          <p:cNvSpPr/>
          <p:nvPr/>
        </p:nvSpPr>
        <p:spPr>
          <a:xfrm>
            <a:off x="3320168" y="6295192"/>
            <a:ext cx="1296000" cy="174462"/>
          </a:xfrm>
          <a:prstGeom prst="rect">
            <a:avLst/>
          </a:prstGeom>
          <a:pattFill prst="lgCheck">
            <a:fgClr>
              <a:srgbClr val="F8F9FA"/>
            </a:fgClr>
            <a:bgClr>
              <a:schemeClr val="bg1"/>
            </a:bgClr>
          </a:patt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B19F8D-1A23-0972-D5E1-C4FF95806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04" y="1326509"/>
            <a:ext cx="11630025" cy="5381625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539C0256-436A-359C-DD75-2F42EE4C9910}"/>
              </a:ext>
            </a:extLst>
          </p:cNvPr>
          <p:cNvSpPr/>
          <p:nvPr/>
        </p:nvSpPr>
        <p:spPr>
          <a:xfrm>
            <a:off x="5066396" y="6051178"/>
            <a:ext cx="1742238" cy="4733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E437B6-9427-1CBA-5BE4-93102A6AB3DF}"/>
              </a:ext>
            </a:extLst>
          </p:cNvPr>
          <p:cNvSpPr/>
          <p:nvPr/>
        </p:nvSpPr>
        <p:spPr>
          <a:xfrm>
            <a:off x="4807372" y="4367192"/>
            <a:ext cx="327397" cy="104223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0E88DB0-C373-5114-7DEB-08997F999DB9}"/>
              </a:ext>
            </a:extLst>
          </p:cNvPr>
          <p:cNvSpPr/>
          <p:nvPr/>
        </p:nvSpPr>
        <p:spPr>
          <a:xfrm>
            <a:off x="5638170" y="4903641"/>
            <a:ext cx="327397" cy="85286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56AAAA2-AFB6-8140-A5AC-D49224562473}"/>
              </a:ext>
            </a:extLst>
          </p:cNvPr>
          <p:cNvSpPr/>
          <p:nvPr/>
        </p:nvSpPr>
        <p:spPr>
          <a:xfrm>
            <a:off x="5678775" y="5439083"/>
            <a:ext cx="327397" cy="92407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0C9FDD5-1BE6-7AB9-A76D-284E4EE3ACDD}"/>
              </a:ext>
            </a:extLst>
          </p:cNvPr>
          <p:cNvSpPr/>
          <p:nvPr/>
        </p:nvSpPr>
        <p:spPr>
          <a:xfrm>
            <a:off x="3118750" y="3221144"/>
            <a:ext cx="1468843" cy="138169"/>
          </a:xfrm>
          <a:prstGeom prst="rect">
            <a:avLst/>
          </a:prstGeom>
          <a:solidFill>
            <a:srgbClr val="FAF4E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255C3D73-373E-0EC2-BC1E-A67030E2E236}"/>
              </a:ext>
            </a:extLst>
          </p:cNvPr>
          <p:cNvSpPr/>
          <p:nvPr/>
        </p:nvSpPr>
        <p:spPr>
          <a:xfrm>
            <a:off x="6813269" y="3218418"/>
            <a:ext cx="486825" cy="138169"/>
          </a:xfrm>
          <a:prstGeom prst="rect">
            <a:avLst/>
          </a:prstGeom>
          <a:solidFill>
            <a:srgbClr val="FAF4E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348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357</Words>
  <Application>Microsoft Office PowerPoint</Application>
  <PresentationFormat>Panorámica</PresentationFormat>
  <Paragraphs>29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Sistemas</dc:creator>
  <cp:lastModifiedBy>Auxiliar Sistemas</cp:lastModifiedBy>
  <cp:revision>8</cp:revision>
  <dcterms:created xsi:type="dcterms:W3CDTF">2023-01-24T19:09:57Z</dcterms:created>
  <dcterms:modified xsi:type="dcterms:W3CDTF">2023-03-21T20:45:53Z</dcterms:modified>
</cp:coreProperties>
</file>